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10"/>
  </p:notesMasterIdLst>
  <p:sldIdLst>
    <p:sldId id="257" r:id="rId2"/>
    <p:sldId id="264" r:id="rId3"/>
    <p:sldId id="265" r:id="rId4"/>
    <p:sldId id="266" r:id="rId5"/>
    <p:sldId id="267" r:id="rId6"/>
    <p:sldId id="268" r:id="rId7"/>
    <p:sldId id="269" r:id="rId8"/>
    <p:sldId id="270" r:id="rId9"/>
  </p:sldIdLst>
  <p:sldSz cx="16257588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08">
          <p15:clr>
            <a:srgbClr val="A4A3A4"/>
          </p15:clr>
        </p15:guide>
        <p15:guide id="2" pos="51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9420489-711C-40E4-8DC0-CC0AE11D3623}">
  <a:tblStyle styleId="{29420489-711C-40E4-8DC0-CC0AE11D36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8E996D4-146B-40CD-ACAF-E85AD59D727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 showComments="0">
  <p:normalViewPr>
    <p:restoredLeft sz="15625"/>
    <p:restoredTop sz="94666"/>
  </p:normalViewPr>
  <p:slideViewPr>
    <p:cSldViewPr snapToGrid="0">
      <p:cViewPr varScale="1">
        <p:scale>
          <a:sx n="54" d="100"/>
          <a:sy n="54" d="100"/>
        </p:scale>
        <p:origin x="248" y="856"/>
      </p:cViewPr>
      <p:guideLst>
        <p:guide orient="horz" pos="2808"/>
        <p:guide pos="51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6bfe5083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6bfe50838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Task is trying to measure the distance between two strings</a:t>
            </a:r>
            <a:endParaRPr/>
          </a:p>
        </p:txBody>
      </p:sp>
      <p:sp>
        <p:nvSpPr>
          <p:cNvPr id="111" name="Google Shape;111;g56bfe50838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69943ad3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69943ad3a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569943ad3a_0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6d6eed62a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6d6eed62a_0_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56d6eed62a_0_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6bfe5083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6bfe50838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56bfe50838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6d6eed62a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6d6eed62a_0_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56d6eed62a_0_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6d6eed62a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6d6eed62a_0_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56d6eed62a_0_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76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1"/>
            <a:ext cx="1625758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758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6134" y="8021420"/>
            <a:ext cx="184731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1"/>
            <a:ext cx="16257587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3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3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3"/>
            <a:ext cx="16257587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863685" y="5248173"/>
            <a:ext cx="12138848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454" y="902337"/>
            <a:ext cx="8467494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709" y="291549"/>
            <a:ext cx="1402217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731" y="2067651"/>
            <a:ext cx="15176126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2047" y="5181600"/>
            <a:ext cx="13393496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500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838" y="996100"/>
            <a:ext cx="146319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200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34184"/>
            <a:ext cx="16257587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709" y="486834"/>
            <a:ext cx="1402217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709" y="2434167"/>
            <a:ext cx="1402217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300" cy="5501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-US" sz="6000" b="1" dirty="0" err="1"/>
              <a:t>Levenshtein</a:t>
            </a:r>
            <a:r>
              <a:rPr lang="en-US" sz="6000" b="1" dirty="0"/>
              <a:t> Edit </a:t>
            </a:r>
            <a:r>
              <a:rPr lang="en-US" sz="6000" b="1" dirty="0" smtClean="0"/>
              <a:t>Distance</a:t>
            </a:r>
            <a:endParaRPr sz="6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Measurement of string distance</a:t>
            </a:r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2975075" y="1545550"/>
            <a:ext cx="9567000" cy="2885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Verdana"/>
                <a:ea typeface="Verdana"/>
                <a:cs typeface="Verdana"/>
                <a:sym typeface="Verdana"/>
              </a:rPr>
              <a:t>Second Spelling Correction Task</a:t>
            </a: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/>
            </a:r>
            <a:br>
              <a:rPr lang="en-US" sz="3000">
                <a:latin typeface="Verdana"/>
                <a:ea typeface="Verdana"/>
                <a:cs typeface="Verdana"/>
                <a:sym typeface="Verdana"/>
              </a:rPr>
            </a:b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6858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Verdana"/>
              <a:buChar char="●"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Input: “computer”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685800" lvl="0" indent="-22860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6858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Verdana"/>
              <a:buChar char="●"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Possible output strings:	“</a:t>
            </a:r>
            <a:r>
              <a:rPr lang="en-US" sz="3000" i="1">
                <a:latin typeface="Verdana"/>
                <a:ea typeface="Verdana"/>
                <a:cs typeface="Verdana"/>
                <a:sym typeface="Verdana"/>
              </a:rPr>
              <a:t>computing</a:t>
            </a: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”</a:t>
            </a:r>
            <a:br>
              <a:rPr lang="en-US" sz="30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											“</a:t>
            </a:r>
            <a:r>
              <a:rPr lang="en-US" sz="3000" i="1">
                <a:latin typeface="Verdana"/>
                <a:ea typeface="Verdana"/>
                <a:cs typeface="Verdana"/>
                <a:sym typeface="Verdana"/>
              </a:rPr>
              <a:t>counter</a:t>
            </a: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1215500" y="4659925"/>
            <a:ext cx="13924500" cy="1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The task is trying to measure the distance between two strings (a string is a sequence of characters).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latin typeface="Verdana"/>
              <a:ea typeface="Verdana"/>
              <a:cs typeface="Verdana"/>
              <a:sym typeface="Verdana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2267300" y="6139000"/>
            <a:ext cx="11723100" cy="14613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How do we measure whether “computer” is closer to “computing” or “counter”?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Levenshtein Edit Distance</a:t>
            </a:r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xfrm>
            <a:off x="1117700" y="1590268"/>
            <a:ext cx="14022300" cy="2721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Measuring the smallest number of single-character edits needed to transform one sequence to another</a:t>
            </a:r>
            <a:endParaRPr/>
          </a:p>
        </p:txBody>
      </p:sp>
      <p:sp>
        <p:nvSpPr>
          <p:cNvPr id="124" name="Google Shape;124;p19"/>
          <p:cNvSpPr txBox="1"/>
          <p:nvPr/>
        </p:nvSpPr>
        <p:spPr>
          <a:xfrm>
            <a:off x="1117700" y="4421750"/>
            <a:ext cx="142458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Single-character edits are defined as:</a:t>
            </a:r>
            <a:endParaRPr sz="4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Verdana"/>
              <a:buChar char="●"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Insertions</a:t>
            </a:r>
            <a:endParaRPr sz="4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Verdana"/>
              <a:buChar char="●"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Deletions</a:t>
            </a:r>
            <a:endParaRPr sz="4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Verdana"/>
              <a:buChar char="●"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Substitutions</a:t>
            </a:r>
            <a:endParaRPr sz="4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Edit Distance: Example 1</a:t>
            </a:r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1117700" y="3720124"/>
            <a:ext cx="14022300" cy="3876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“c o m p u t i </a:t>
            </a:r>
            <a:r>
              <a:rPr lang="en-US" u="sng"/>
              <a:t>n</a:t>
            </a:r>
            <a:r>
              <a:rPr lang="en-US"/>
              <a:t> </a:t>
            </a:r>
            <a:r>
              <a:rPr lang="en-US" u="sng"/>
              <a:t>g</a:t>
            </a:r>
            <a:r>
              <a:rPr lang="en-US"/>
              <a:t>” → “c o m p u t </a:t>
            </a:r>
            <a:r>
              <a:rPr lang="en-US" u="sng"/>
              <a:t>e</a:t>
            </a:r>
            <a:r>
              <a:rPr lang="en-US"/>
              <a:t> </a:t>
            </a:r>
            <a:r>
              <a:rPr lang="en-US" u="sng"/>
              <a:t>r</a:t>
            </a:r>
            <a:r>
              <a:rPr lang="en-US"/>
              <a:t>”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endParaRPr sz="1200"/>
          </a:p>
          <a:p>
            <a:pPr marL="2057400" lvl="0" indent="-4826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At least 3 edits needed: </a:t>
            </a:r>
            <a:endParaRPr sz="4000"/>
          </a:p>
          <a:p>
            <a:pPr marL="2571750" lvl="1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1 deletion and 2 substitutions</a:t>
            </a:r>
            <a:endParaRPr/>
          </a:p>
          <a:p>
            <a:pPr marL="20574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Edit distance = 3</a:t>
            </a:r>
            <a:endParaRPr sz="4000"/>
          </a:p>
        </p:txBody>
      </p:sp>
      <p:sp>
        <p:nvSpPr>
          <p:cNvPr id="132" name="Google Shape;132;p20"/>
          <p:cNvSpPr txBox="1"/>
          <p:nvPr/>
        </p:nvSpPr>
        <p:spPr>
          <a:xfrm>
            <a:off x="1117700" y="1604175"/>
            <a:ext cx="14022300" cy="17823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How many edits  to transform </a:t>
            </a:r>
            <a:endParaRPr sz="4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“computing” → “computer”?</a:t>
            </a:r>
            <a:endParaRPr/>
          </a:p>
        </p:txBody>
      </p:sp>
      <p:cxnSp>
        <p:nvCxnSpPr>
          <p:cNvPr id="133" name="Google Shape;133;p20"/>
          <p:cNvCxnSpPr/>
          <p:nvPr/>
        </p:nvCxnSpPr>
        <p:spPr>
          <a:xfrm rot="10800000" flipH="1">
            <a:off x="6060275" y="4180500"/>
            <a:ext cx="560700" cy="2772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Edit Distance: Example 2</a:t>
            </a:r>
            <a:endParaRPr/>
          </a:p>
        </p:txBody>
      </p:sp>
      <p:sp>
        <p:nvSpPr>
          <p:cNvPr id="140" name="Google Shape;140;p21"/>
          <p:cNvSpPr txBox="1"/>
          <p:nvPr/>
        </p:nvSpPr>
        <p:spPr>
          <a:xfrm>
            <a:off x="1117700" y="1604175"/>
            <a:ext cx="14022300" cy="17823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How many edits  to transform </a:t>
            </a:r>
            <a:endParaRPr sz="4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“counter” → “computer”?</a:t>
            </a:r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1"/>
          </p:nvPr>
        </p:nvSpPr>
        <p:spPr>
          <a:xfrm>
            <a:off x="1117700" y="3720124"/>
            <a:ext cx="14022300" cy="3876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“c o u n t e r” → “c o m p u t e r”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endParaRPr sz="1200"/>
          </a:p>
          <a:p>
            <a:pPr marL="2057400" lvl="0" indent="-4826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At least 3 edits needed: </a:t>
            </a:r>
            <a:endParaRPr sz="4000"/>
          </a:p>
          <a:p>
            <a:pPr marL="2571750" lvl="1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1 deletion and 2 insertions</a:t>
            </a:r>
            <a:endParaRPr/>
          </a:p>
          <a:p>
            <a:pPr marL="20574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Edit distance = 3</a:t>
            </a:r>
            <a:endParaRPr sz="4000"/>
          </a:p>
        </p:txBody>
      </p:sp>
      <p:sp>
        <p:nvSpPr>
          <p:cNvPr id="142" name="Google Shape;142;p21"/>
          <p:cNvSpPr/>
          <p:nvPr/>
        </p:nvSpPr>
        <p:spPr>
          <a:xfrm>
            <a:off x="9581650" y="4017100"/>
            <a:ext cx="687900" cy="6252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1"/>
          <p:cNvSpPr/>
          <p:nvPr/>
        </p:nvSpPr>
        <p:spPr>
          <a:xfrm>
            <a:off x="10343650" y="4017100"/>
            <a:ext cx="613500" cy="6252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4" name="Google Shape;144;p21"/>
          <p:cNvCxnSpPr/>
          <p:nvPr/>
        </p:nvCxnSpPr>
        <p:spPr>
          <a:xfrm rot="10800000" flipH="1">
            <a:off x="4964308" y="4180500"/>
            <a:ext cx="560700" cy="2772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Edit Distance: Example 3</a:t>
            </a:r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1117700" y="1604175"/>
            <a:ext cx="14022300" cy="17823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How many edits  to transform </a:t>
            </a:r>
            <a:endParaRPr sz="4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“counter” → “computer”?</a:t>
            </a:r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body" idx="1"/>
          </p:nvPr>
        </p:nvSpPr>
        <p:spPr>
          <a:xfrm>
            <a:off x="1117700" y="3720124"/>
            <a:ext cx="14022300" cy="3876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“c o </a:t>
            </a:r>
            <a:r>
              <a:rPr lang="en-US" u="sng"/>
              <a:t>u</a:t>
            </a:r>
            <a:r>
              <a:rPr lang="en-US"/>
              <a:t> </a:t>
            </a:r>
            <a:r>
              <a:rPr lang="en-US" u="sng"/>
              <a:t>n</a:t>
            </a:r>
            <a:r>
              <a:rPr lang="en-US"/>
              <a:t> t e r” → “c o </a:t>
            </a:r>
            <a:r>
              <a:rPr lang="en-US" u="sng"/>
              <a:t>m</a:t>
            </a:r>
            <a:r>
              <a:rPr lang="en-US"/>
              <a:t> </a:t>
            </a:r>
            <a:r>
              <a:rPr lang="en-US" u="sng"/>
              <a:t>p</a:t>
            </a:r>
            <a:r>
              <a:rPr lang="en-US"/>
              <a:t> u t e r”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endParaRPr sz="1200"/>
          </a:p>
          <a:p>
            <a:pPr marL="2057400" lvl="0" indent="-4826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At least 3 edits needed: </a:t>
            </a:r>
            <a:endParaRPr sz="4000"/>
          </a:p>
          <a:p>
            <a:pPr marL="2571750" lvl="1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2 substitutions and 1 insertion</a:t>
            </a:r>
            <a:endParaRPr/>
          </a:p>
          <a:p>
            <a:pPr marL="20574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Edit distance = 3</a:t>
            </a:r>
            <a:endParaRPr sz="4000"/>
          </a:p>
        </p:txBody>
      </p:sp>
      <p:sp>
        <p:nvSpPr>
          <p:cNvPr id="153" name="Google Shape;153;p22"/>
          <p:cNvSpPr/>
          <p:nvPr/>
        </p:nvSpPr>
        <p:spPr>
          <a:xfrm>
            <a:off x="10957175" y="4017100"/>
            <a:ext cx="607800" cy="6252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Which is closest to “computer”?</a:t>
            </a:r>
            <a:endParaRPr/>
          </a:p>
        </p:txBody>
      </p:sp>
      <p:sp>
        <p:nvSpPr>
          <p:cNvPr id="160" name="Google Shape;160;p23"/>
          <p:cNvSpPr txBox="1"/>
          <p:nvPr/>
        </p:nvSpPr>
        <p:spPr>
          <a:xfrm>
            <a:off x="3530600" y="1545550"/>
            <a:ext cx="9284700" cy="31143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Verdana"/>
                <a:ea typeface="Verdana"/>
                <a:cs typeface="Verdana"/>
                <a:sym typeface="Verdana"/>
              </a:rPr>
              <a:t>Second Spelling Correction Task</a:t>
            </a: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/>
            </a:r>
            <a:br>
              <a:rPr lang="en-US" sz="3000">
                <a:latin typeface="Verdana"/>
                <a:ea typeface="Verdana"/>
                <a:cs typeface="Verdana"/>
                <a:sym typeface="Verdana"/>
              </a:rPr>
            </a:b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6858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Verdana"/>
              <a:buChar char="●"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Input: “computer”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685800" lvl="0" indent="-22860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6858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Verdana"/>
              <a:buChar char="●"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Possible output strings:	“</a:t>
            </a:r>
            <a:r>
              <a:rPr lang="en-US" sz="3000" i="1">
                <a:latin typeface="Verdana"/>
                <a:ea typeface="Verdana"/>
                <a:cs typeface="Verdana"/>
                <a:sym typeface="Verdana"/>
              </a:rPr>
              <a:t>computing</a:t>
            </a: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”</a:t>
            </a:r>
            <a:br>
              <a:rPr lang="en-US" sz="30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											“</a:t>
            </a:r>
            <a:r>
              <a:rPr lang="en-US" sz="3000" i="1">
                <a:latin typeface="Verdana"/>
                <a:ea typeface="Verdana"/>
                <a:cs typeface="Verdana"/>
                <a:sym typeface="Verdana"/>
              </a:rPr>
              <a:t>counter</a:t>
            </a: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1215500" y="5193325"/>
            <a:ext cx="13924500" cy="1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Edit distance of </a:t>
            </a: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“computing” → “computer” = 3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Edit distance of “counter” → “computer” = 3 (two ways)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latin typeface="Verdana"/>
              <a:ea typeface="Verdana"/>
              <a:cs typeface="Verdana"/>
              <a:sym typeface="Verdana"/>
            </a:endParaRPr>
          </a:p>
          <a:p>
            <a:pPr marL="9144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978" y="152520"/>
            <a:ext cx="14990003" cy="1247345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978" y="1279849"/>
            <a:ext cx="15697221" cy="200358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4752" y="4620881"/>
            <a:ext cx="16254413" cy="187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17" tIns="81281" rIns="162517" bIns="8128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6775" y="8161488"/>
            <a:ext cx="14019431" cy="704873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2483" y="8539483"/>
            <a:ext cx="760210" cy="265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9219983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</Words>
  <Application>Microsoft Macintosh PowerPoint</Application>
  <PresentationFormat>Custom</PresentationFormat>
  <Paragraphs>57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Verdana</vt:lpstr>
      <vt:lpstr>Arial</vt:lpstr>
      <vt:lpstr>Calibri</vt:lpstr>
      <vt:lpstr>Arial Black</vt:lpstr>
      <vt:lpstr>Georgia</vt:lpstr>
      <vt:lpstr>verdana-degrees1</vt:lpstr>
      <vt:lpstr>Levenshtein Edit Distance</vt:lpstr>
      <vt:lpstr>Measurement of string distance</vt:lpstr>
      <vt:lpstr>Levenshtein Edit Distance</vt:lpstr>
      <vt:lpstr>Edit Distance: Example 1</vt:lpstr>
      <vt:lpstr>Edit Distance: Example 2</vt:lpstr>
      <vt:lpstr>Edit Distance: Example 3</vt:lpstr>
      <vt:lpstr>Which is closest to “computer”?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4.3.2_Levenshtein Edit Distance</dc:title>
  <dc:subject>Data Mining 1</dc:subject>
  <dc:creator>Qiaozhu Mei</dc:creator>
  <cp:keywords/>
  <dc:description/>
  <cp:lastModifiedBy>Tan, Yuanru</cp:lastModifiedBy>
  <cp:revision>2</cp:revision>
  <dcterms:modified xsi:type="dcterms:W3CDTF">2019-11-18T19:51:32Z</dcterms:modified>
  <cp:category/>
</cp:coreProperties>
</file>